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5"/>
  </p:handoutMasterIdLst>
  <p:sldIdLst>
    <p:sldId id="256" r:id="rId4"/>
    <p:sldId id="307" r:id="rId5"/>
    <p:sldId id="261" r:id="rId6"/>
    <p:sldId id="302" r:id="rId7"/>
    <p:sldId id="308" r:id="rId8"/>
    <p:sldId id="309" r:id="rId9"/>
    <p:sldId id="310" r:id="rId10"/>
    <p:sldId id="311" r:id="rId11"/>
    <p:sldId id="312" r:id="rId12"/>
    <p:sldId id="31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810" y="10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376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1432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6" r:id="rId3"/>
    <p:sldLayoutId id="214748375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5" r:id="rId8"/>
    <p:sldLayoutId id="2147483743" r:id="rId9"/>
    <p:sldLayoutId id="2147483744" r:id="rId10"/>
    <p:sldLayoutId id="2147483746" r:id="rId11"/>
    <p:sldLayoutId id="2147483747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hyperlink" Target="https://www.jal.com/e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hyperlink" Target="https://www.ana.co.jp/ja/tw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0" y="6597853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76046" y="4335239"/>
            <a:ext cx="1639760" cy="402986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89606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Google Chrome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775613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Developer Tools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結語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72885" y="2655174"/>
            <a:ext cx="508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以上是開發時常使用的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功能，你會發現常用到的其實並不多。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平常上網時對某些網頁有興趣的話，可以抱持著當駭客的精神，用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 Tool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來檢視一下別人開發的網頁。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51255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867">
                <a:solidFill>
                  <a:schemeClr val="bg1"/>
                </a:solidFill>
                <a:cs typeface="Arial" pitchFamily="34" charset="0"/>
              </a:rPr>
              <a:t>Google Chrome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684706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4367628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821706"/>
            <a:chOff x="909865" y="1742886"/>
            <a:chExt cx="3672408" cy="821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開發不可欠缺的工具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啟動方法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：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在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按下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「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F12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，或是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「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右鍵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-&gt;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檢查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185630"/>
            <a:ext cx="6032545" cy="318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角丸四角形 16"/>
          <p:cNvSpPr/>
          <p:nvPr/>
        </p:nvSpPr>
        <p:spPr>
          <a:xfrm>
            <a:off x="9369634" y="2023519"/>
            <a:ext cx="2739797" cy="3456219"/>
          </a:xfrm>
          <a:prstGeom prst="roundRect">
            <a:avLst>
              <a:gd name="adj" fmla="val 6911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90769" y="1785683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Chrome</a:t>
            </a:r>
            <a:r>
              <a:rPr kumimoji="1" lang="ja-JP" altLang="en-US" sz="11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1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DevTools</a:t>
            </a:r>
            <a:endParaRPr kumimoji="1" lang="ja-JP" altLang="en-US" sz="1100" b="1" dirty="0">
              <a:solidFill>
                <a:schemeClr val="accent5">
                  <a:lumMod val="60000"/>
                  <a:lumOff val="4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909865" y="2843212"/>
            <a:ext cx="468774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主要功能</a:t>
            </a:r>
            <a:r>
              <a:rPr lang="en-US" altLang="zh-TW" sz="1400" b="1" dirty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Tab</a:t>
            </a:r>
            <a:endParaRPr lang="en-US" altLang="ko-KR" sz="1400" b="1" dirty="0">
              <a:solidFill>
                <a:schemeClr val="accent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可以檢視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頁面的構造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與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樣式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(style)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，並可以進行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編輯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實驗性質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互動式的</a:t>
            </a:r>
            <a:r>
              <a:rPr lang="en-US" altLang="ja-JP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 (JS)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介面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，可直接執行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原始程式碼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(Source Code)</a:t>
            </a:r>
            <a:endParaRPr lang="en-US" altLang="ja-JP" sz="1200" u="sng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要求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與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回應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內容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要素選擇及瀏覽裝置變換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658735" y="6416946"/>
            <a:ext cx="6602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参照：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Chrome </a:t>
            </a:r>
            <a:r>
              <a:rPr lang="en-US" altLang="ja-JP" sz="900" dirty="0" err="1">
                <a:solidFill>
                  <a:schemeClr val="bg1">
                    <a:lumMod val="50000"/>
                  </a:schemeClr>
                </a:solidFill>
              </a:rPr>
              <a:t>DevTools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を使いこなそう！ 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Web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開発に必須なブラウザ開発ツールによるデバッグの基本</a:t>
            </a:r>
            <a:endParaRPr lang="en-US" altLang="ja-JP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900" dirty="0">
                <a:solidFill>
                  <a:schemeClr val="accent2">
                    <a:lumMod val="75000"/>
                  </a:schemeClr>
                </a:solidFill>
              </a:rPr>
              <a:t>https://employment.en-japan.com/engineerhub/entry/2017/05/30/110000#Elements%E3%83%91%E3%83%8D%E3%83%AB</a:t>
            </a:r>
            <a:endParaRPr lang="ja-JP" altLang="en-US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720" y="4030384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45BF82-82F5-4852-A4AF-F52BE97C54BE}"/>
              </a:ext>
            </a:extLst>
          </p:cNvPr>
          <p:cNvSpPr/>
          <p:nvPr/>
        </p:nvSpPr>
        <p:spPr>
          <a:xfrm>
            <a:off x="745976" y="4726761"/>
            <a:ext cx="4687746" cy="10932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2DE90D-48DA-43D0-B937-AFB92081057E}"/>
              </a:ext>
            </a:extLst>
          </p:cNvPr>
          <p:cNvSpPr/>
          <p:nvPr/>
        </p:nvSpPr>
        <p:spPr>
          <a:xfrm>
            <a:off x="1504127" y="4799155"/>
            <a:ext cx="3969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開啟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494843-11D3-4080-8B71-FD93588CFDEF}"/>
              </a:ext>
            </a:extLst>
          </p:cNvPr>
          <p:cNvSpPr txBox="1"/>
          <p:nvPr/>
        </p:nvSpPr>
        <p:spPr>
          <a:xfrm>
            <a:off x="796488" y="4783767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6369349-0128-434E-8012-842086950E50}"/>
              </a:ext>
            </a:extLst>
          </p:cNvPr>
          <p:cNvSpPr/>
          <p:nvPr/>
        </p:nvSpPr>
        <p:spPr>
          <a:xfrm>
            <a:off x="1508038" y="5091542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啟動開發者工具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打開各種主要功能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Tab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重新刷新網頁看看有沒有什麼變化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3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70" y="3621111"/>
            <a:ext cx="63835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cs typeface="Arial" pitchFamily="34" charset="0"/>
              </a:rPr>
              <a:t>為什麼要使用</a:t>
            </a:r>
            <a:r>
              <a:rPr lang="en-US" altLang="zh-TW" sz="2400" dirty="0">
                <a:solidFill>
                  <a:schemeClr val="bg1"/>
                </a:solidFill>
                <a:cs typeface="Arial" pitchFamily="34" charset="0"/>
              </a:rPr>
              <a:t>Chrome</a:t>
            </a:r>
            <a:r>
              <a:rPr lang="zh-TW" altLang="en-US" sz="2400" dirty="0">
                <a:solidFill>
                  <a:schemeClr val="bg1"/>
                </a:solidFill>
                <a:cs typeface="Arial" pitchFamily="34" charset="0"/>
              </a:rPr>
              <a:t>開發者工具呢</a:t>
            </a:r>
            <a:r>
              <a:rPr lang="en-US" altLang="zh-TW" sz="2400" dirty="0">
                <a:solidFill>
                  <a:schemeClr val="bg1"/>
                </a:solidFill>
                <a:cs typeface="Arial" pitchFamily="34" charset="0"/>
              </a:rPr>
              <a:t>?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3DA275-6B1C-497F-BD67-9EA605F8BE32}"/>
              </a:ext>
            </a:extLst>
          </p:cNvPr>
          <p:cNvGrpSpPr/>
          <p:nvPr/>
        </p:nvGrpSpPr>
        <p:grpSpPr>
          <a:xfrm>
            <a:off x="651288" y="1294947"/>
            <a:ext cx="5122909" cy="881675"/>
            <a:chOff x="4889913" y="1200946"/>
            <a:chExt cx="4051728" cy="881675"/>
          </a:xfrm>
        </p:grpSpPr>
        <p:sp>
          <p:nvSpPr>
            <p:cNvPr id="7" name="Text Placeholder 22">
              <a:extLst>
                <a:ext uri="{FF2B5EF4-FFF2-40B4-BE49-F238E27FC236}">
                  <a16:creationId xmlns:a16="http://schemas.microsoft.com/office/drawing/2014/main" id="{B789C584-2200-4A0A-B4D0-FEBCED9B1CA6}"/>
                </a:ext>
              </a:extLst>
            </p:cNvPr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為什麼要使用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zh-TW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?</a:t>
              </a:r>
            </a:p>
          </p:txBody>
        </p:sp>
        <p:sp>
          <p:nvSpPr>
            <p:cNvPr id="8" name="Text Placeholder 20">
              <a:extLst>
                <a:ext uri="{FF2B5EF4-FFF2-40B4-BE49-F238E27FC236}">
                  <a16:creationId xmlns:a16="http://schemas.microsoft.com/office/drawing/2014/main" id="{992DAE57-9F2C-437B-94C8-EF8F1BCDB335}"/>
                </a:ext>
              </a:extLst>
            </p:cNvPr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是最受歡迎的瀏覽器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r>
                <a:rPr lang="zh-TW" altLang="en-US" sz="12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市佔率約</a:t>
              </a:r>
              <a:r>
                <a:rPr lang="en-US" altLang="zh-TW" sz="12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70%</a:t>
              </a:r>
            </a:p>
            <a:p>
              <a:pPr lvl="1">
                <a:buFont typeface="+mj-lt"/>
                <a:buAutoNum type="arabicPeriod"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跨平台</a:t>
              </a:r>
              <a:r>
                <a:rPr lang="en-US" altLang="zh-TW" sz="12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(Windows/Linux/MacOS…)</a:t>
              </a:r>
            </a:p>
            <a:p>
              <a:pPr lvl="1">
                <a:buFont typeface="+mj-lt"/>
                <a:buAutoNum type="arabicPeriod"/>
              </a:pPr>
              <a:r>
                <a:rPr lang="zh-TW" altLang="en-US" sz="12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快速</a:t>
              </a:r>
              <a:endParaRPr lang="en-US" altLang="zh-TW" sz="1200" dirty="0">
                <a:solidFill>
                  <a:srgbClr val="26262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可以安裝擴張機能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zh-TW" altLang="en-US" sz="16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功能強大</a:t>
              </a:r>
              <a:endParaRPr lang="en-US" altLang="zh-TW" sz="1600" dirty="0">
                <a:solidFill>
                  <a:srgbClr val="26262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具有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Element/Network/Source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等多種功能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可以用來測試手機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/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平板電腦或其他各種裝置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有許多專為開發人員設計的擴張機能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lvl="1">
                <a:buFont typeface="+mj-lt"/>
                <a:buAutoNum type="arabicPeriod"/>
              </a:pPr>
              <a:endParaRPr lang="en-US" altLang="ko-KR" sz="1200" dirty="0">
                <a:solidFill>
                  <a:srgbClr val="26262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C7C88D-151B-4BB8-B7DA-BAF1887EF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pic>
        <p:nvPicPr>
          <p:cNvPr id="35" name="Picture 4" descr="Google Chrome, Logo, Browser, Brand, Internet, Google">
            <a:extLst>
              <a:ext uri="{FF2B5EF4-FFF2-40B4-BE49-F238E27FC236}">
                <a16:creationId xmlns:a16="http://schemas.microsoft.com/office/drawing/2014/main" id="{2CCE3792-5A6E-4A60-A885-6432A0E3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04" y="268001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2C39986-85FA-415A-B2F9-92636AAEB470}"/>
              </a:ext>
            </a:extLst>
          </p:cNvPr>
          <p:cNvSpPr/>
          <p:nvPr/>
        </p:nvSpPr>
        <p:spPr>
          <a:xfrm>
            <a:off x="566802" y="4310115"/>
            <a:ext cx="4845457" cy="731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6473FA3-3D21-4C9C-98D8-611506268D47}"/>
              </a:ext>
            </a:extLst>
          </p:cNvPr>
          <p:cNvSpPr txBox="1"/>
          <p:nvPr/>
        </p:nvSpPr>
        <p:spPr>
          <a:xfrm>
            <a:off x="651288" y="4394527"/>
            <a:ext cx="910827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實際上</a:t>
            </a:r>
            <a:r>
              <a:rPr kumimoji="1" lang="en-US" altLang="zh-TW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0EEACC6-2A4B-4882-A371-86929F5B8DDF}"/>
              </a:ext>
            </a:extLst>
          </p:cNvPr>
          <p:cNvSpPr/>
          <p:nvPr/>
        </p:nvSpPr>
        <p:spPr>
          <a:xfrm>
            <a:off x="1631606" y="4395085"/>
            <a:ext cx="3647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開發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的每一天都會用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使用者說有網頁問題時，第一個反應就是打開它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會讓你對於網頁的概念更加理解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06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71645" y="2640144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71645" y="3355108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821706"/>
            <a:chOff x="909865" y="1742886"/>
            <a:chExt cx="3672408" cy="821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324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可以檢視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頁面的構造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與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樣式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(style)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，並可以進行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編輯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實驗性質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922309" y="2803456"/>
            <a:ext cx="466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DOM (Document Object Model) =&gt;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瀏覽器對於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的解釋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Style =&gt;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現在的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頁面樣式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從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HTML/CSS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讀取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2243292"/>
            <a:ext cx="4991100" cy="223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正方形/長方形 5"/>
          <p:cNvSpPr/>
          <p:nvPr/>
        </p:nvSpPr>
        <p:spPr>
          <a:xfrm>
            <a:off x="9062127" y="2245021"/>
            <a:ext cx="1247775" cy="12780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957666" y="1742887"/>
            <a:ext cx="23182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zh-TW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將滑鼠移至想要的檢視的要素上</a:t>
            </a:r>
            <a:endParaRPr kumimoji="1" lang="ja-JP" altLang="en-US" sz="1050" dirty="0">
              <a:solidFill>
                <a:schemeClr val="accent5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9801225" y="2030516"/>
            <a:ext cx="85725" cy="17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057900" y="1919571"/>
            <a:ext cx="2598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zh-TW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畫面上的該要素會被強調</a:t>
            </a:r>
            <a:r>
              <a:rPr kumimoji="1" lang="en-US" altLang="zh-TW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(highlight)</a:t>
            </a:r>
            <a:endParaRPr kumimoji="1" lang="ja-JP" altLang="en-US" sz="1050" dirty="0">
              <a:solidFill>
                <a:schemeClr val="accent5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7607639" y="2129108"/>
            <a:ext cx="164761" cy="56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6077891" y="1541989"/>
            <a:ext cx="269176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DOM (Document Object Model)</a:t>
            </a:r>
            <a:endParaRPr kumimoji="1" lang="ja-JP" altLang="en-US" sz="14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60375" y="3768494"/>
            <a:ext cx="58381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Style</a:t>
            </a:r>
            <a:endParaRPr kumimoji="1" lang="ja-JP" altLang="en-US" sz="14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4233131"/>
            <a:ext cx="3600771" cy="1862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15" y="4929999"/>
            <a:ext cx="2088218" cy="182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/>
          <p:cNvSpPr/>
          <p:nvPr/>
        </p:nvSpPr>
        <p:spPr>
          <a:xfrm>
            <a:off x="3369810" y="4133272"/>
            <a:ext cx="742950" cy="206225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111391" y="3742010"/>
            <a:ext cx="2332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把某些樣式的</a:t>
            </a:r>
            <a:r>
              <a:rPr kumimoji="1" lang="en-US" altLang="zh-TW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Checkbox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改成</a:t>
            </a:r>
            <a:r>
              <a:rPr kumimoji="1" lang="en-US" altLang="zh-TW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Off</a:t>
            </a:r>
            <a:endParaRPr kumimoji="1" lang="ja-JP" altLang="en-US" sz="1050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024" name="直線矢印コネクタ 1023"/>
          <p:cNvCxnSpPr/>
          <p:nvPr/>
        </p:nvCxnSpPr>
        <p:spPr>
          <a:xfrm flipH="1">
            <a:off x="3819525" y="3971345"/>
            <a:ext cx="57150" cy="25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527920" y="4645386"/>
            <a:ext cx="17796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配置或樣式會跟著改變</a:t>
            </a:r>
            <a:endParaRPr kumimoji="1" lang="ja-JP" altLang="en-US" sz="1050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37" name="直線矢印コネクタ 36"/>
          <p:cNvCxnSpPr>
            <a:stCxn id="36" idx="1"/>
          </p:cNvCxnSpPr>
          <p:nvPr/>
        </p:nvCxnSpPr>
        <p:spPr>
          <a:xfrm flipH="1">
            <a:off x="2438400" y="4772344"/>
            <a:ext cx="2089520" cy="45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28" idx="0"/>
          </p:cNvCxnSpPr>
          <p:nvPr/>
        </p:nvCxnSpPr>
        <p:spPr>
          <a:xfrm>
            <a:off x="5744924" y="4929999"/>
            <a:ext cx="0" cy="43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6F97338-DEAC-4F2E-BF17-24FC6E233DC5}"/>
              </a:ext>
            </a:extLst>
          </p:cNvPr>
          <p:cNvSpPr/>
          <p:nvPr/>
        </p:nvSpPr>
        <p:spPr>
          <a:xfrm>
            <a:off x="8086309" y="5361989"/>
            <a:ext cx="3100922" cy="493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E55A411-CF43-4E14-82D1-784BABE96FF2}"/>
              </a:ext>
            </a:extLst>
          </p:cNvPr>
          <p:cNvSpPr/>
          <p:nvPr/>
        </p:nvSpPr>
        <p:spPr>
          <a:xfrm>
            <a:off x="8844460" y="5434382"/>
            <a:ext cx="2242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跟著上述的範例試一次看看吧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86B55CA-F287-4FAB-8574-C861C31E63AB}"/>
              </a:ext>
            </a:extLst>
          </p:cNvPr>
          <p:cNvSpPr txBox="1"/>
          <p:nvPr/>
        </p:nvSpPr>
        <p:spPr>
          <a:xfrm>
            <a:off x="8136821" y="5418994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12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1C1A53B-A620-422C-9209-2E7F8478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94" y="1626108"/>
            <a:ext cx="4836008" cy="280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897092" y="3369303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Console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互動式的</a:t>
              </a:r>
              <a:r>
                <a:rPr lang="en-US" altLang="ja-JP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JavaScript (JS)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介面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，可直接執行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JS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程式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瀏覽器的各種程式是以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的語言來執行的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程式實行中的任何註解，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Error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等都會在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區域表示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可以直接在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寫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的程式並執行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261777" y="1314299"/>
            <a:ext cx="3513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程式執行中的註解，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Error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表示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9272735" y="1992304"/>
            <a:ext cx="1898967" cy="14010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272734" y="2157161"/>
            <a:ext cx="1898968" cy="219989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1171702" y="193668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エラー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1211184" y="217770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69" y="3875238"/>
            <a:ext cx="2775251" cy="98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55574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在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中進行數學運算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（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313" y="3842246"/>
            <a:ext cx="2968814" cy="101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3132851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宣告變數並進行計算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203069" y="5079638"/>
            <a:ext cx="3745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直接更改畫面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（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把上方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Menu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隱藏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4282" y="5044916"/>
            <a:ext cx="1228725" cy="2616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右矢印 44"/>
          <p:cNvSpPr/>
          <p:nvPr/>
        </p:nvSpPr>
        <p:spPr>
          <a:xfrm>
            <a:off x="3340364" y="5996281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1CCD16-80CF-46F7-A5E7-B5BDAFDF384E}"/>
              </a:ext>
            </a:extLst>
          </p:cNvPr>
          <p:cNvSpPr/>
          <p:nvPr/>
        </p:nvSpPr>
        <p:spPr>
          <a:xfrm>
            <a:off x="9454421" y="1331117"/>
            <a:ext cx="1756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https://www.jal.com/en/</a:t>
            </a:r>
            <a:endParaRPr lang="ja-JP" altLang="en-US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84443A-6C27-4F50-9703-27D1C61A3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827" y="3129484"/>
            <a:ext cx="4641493" cy="2704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1DC91F-6CA3-42AC-A867-52E1F32A90E8}"/>
              </a:ext>
            </a:extLst>
          </p:cNvPr>
          <p:cNvSpPr/>
          <p:nvPr/>
        </p:nvSpPr>
        <p:spPr>
          <a:xfrm>
            <a:off x="9484298" y="3473986"/>
            <a:ext cx="1898968" cy="72113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17E8153-936D-48B9-BA6C-F42A5889A47F}"/>
              </a:ext>
            </a:extLst>
          </p:cNvPr>
          <p:cNvSpPr txBox="1"/>
          <p:nvPr/>
        </p:nvSpPr>
        <p:spPr>
          <a:xfrm>
            <a:off x="11525050" y="370759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3A5865D-A389-4257-8D44-A8E132113899}"/>
              </a:ext>
            </a:extLst>
          </p:cNvPr>
          <p:cNvSpPr/>
          <p:nvPr/>
        </p:nvSpPr>
        <p:spPr>
          <a:xfrm>
            <a:off x="10033686" y="4108131"/>
            <a:ext cx="1235676" cy="124535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9E36C1A-AFCB-4B10-B778-D00479F29E90}"/>
              </a:ext>
            </a:extLst>
          </p:cNvPr>
          <p:cNvSpPr txBox="1"/>
          <p:nvPr/>
        </p:nvSpPr>
        <p:spPr>
          <a:xfrm>
            <a:off x="11314711" y="4520386"/>
            <a:ext cx="453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F94F2D4-E59B-4C25-BB1C-4EE6F079B8B8}"/>
              </a:ext>
            </a:extLst>
          </p:cNvPr>
          <p:cNvSpPr/>
          <p:nvPr/>
        </p:nvSpPr>
        <p:spPr>
          <a:xfrm>
            <a:off x="9367590" y="5881852"/>
            <a:ext cx="2038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https://www.ana.co.jp/ja/tw/</a:t>
            </a:r>
            <a:endParaRPr lang="ja-JP" altLang="en-US" sz="12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FA2D7F3-DB71-41C8-94EC-FD99B4B43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45" y="5363007"/>
            <a:ext cx="2666368" cy="138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9E75EB0-4BCE-425C-9DED-77EAA9FE70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9900" y="5374071"/>
            <a:ext cx="2677996" cy="142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3853385-797A-491D-B6DB-0C5C619497A0}"/>
              </a:ext>
            </a:extLst>
          </p:cNvPr>
          <p:cNvSpPr/>
          <p:nvPr/>
        </p:nvSpPr>
        <p:spPr>
          <a:xfrm>
            <a:off x="1106599" y="5550343"/>
            <a:ext cx="2034714" cy="15230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C329886-BF0B-46D2-A36A-1FF37B2D06BE}"/>
              </a:ext>
            </a:extLst>
          </p:cNvPr>
          <p:cNvSpPr/>
          <p:nvPr/>
        </p:nvSpPr>
        <p:spPr>
          <a:xfrm>
            <a:off x="7722273" y="6271848"/>
            <a:ext cx="3100922" cy="493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A8B757B-B035-48FC-B541-FDEBB515CC89}"/>
              </a:ext>
            </a:extLst>
          </p:cNvPr>
          <p:cNvSpPr/>
          <p:nvPr/>
        </p:nvSpPr>
        <p:spPr>
          <a:xfrm>
            <a:off x="8480424" y="6344241"/>
            <a:ext cx="2242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跟著上述的範例試一次看看吧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3CBAA87-6DA6-4899-935F-86E974961C22}"/>
              </a:ext>
            </a:extLst>
          </p:cNvPr>
          <p:cNvSpPr txBox="1"/>
          <p:nvPr/>
        </p:nvSpPr>
        <p:spPr>
          <a:xfrm>
            <a:off x="7772785" y="6328853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39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18871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Sources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頁面的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原始程式碼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(Source Code)</a:t>
              </a:r>
              <a:endParaRPr lang="en-US" altLang="ja-JP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可用來確認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頁面的原始碼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可以設定停頓點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(Break Point)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來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Debug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17" y="3496513"/>
            <a:ext cx="5978582" cy="3050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正方形/長方形 28"/>
          <p:cNvSpPr/>
          <p:nvPr/>
        </p:nvSpPr>
        <p:spPr>
          <a:xfrm>
            <a:off x="7982969" y="3754512"/>
            <a:ext cx="1993052" cy="283503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8089668" y="3502784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zh-TW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原始碼的內容</a:t>
            </a:r>
            <a:endParaRPr kumimoji="1" lang="ja-JP" altLang="en-US" sz="1050" dirty="0">
              <a:solidFill>
                <a:schemeClr val="accent5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7420508" y="3762971"/>
            <a:ext cx="455762" cy="726651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7262734" y="450524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原始碼</a:t>
            </a:r>
            <a:endParaRPr kumimoji="1" lang="ja-JP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293276" y="5848583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停頓點的設定</a:t>
            </a:r>
            <a:endParaRPr kumimoji="1" lang="ja-JP" altLang="en-US" sz="1050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7265773" y="5700584"/>
            <a:ext cx="717196" cy="147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04178" y="5206100"/>
            <a:ext cx="3393261" cy="93871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補充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：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另一個看原始碼的方法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在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URL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前面加上</a:t>
            </a:r>
            <a:r>
              <a:rPr lang="en-US" altLang="ja-JP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view-source: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之後按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Enter</a:t>
            </a: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29" y="5692064"/>
            <a:ext cx="3009900" cy="247650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764AAAB-242E-4787-BD05-3A874E79AD66}"/>
              </a:ext>
            </a:extLst>
          </p:cNvPr>
          <p:cNvSpPr/>
          <p:nvPr/>
        </p:nvSpPr>
        <p:spPr>
          <a:xfrm>
            <a:off x="6067425" y="1749507"/>
            <a:ext cx="4687746" cy="1343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144B4D-E167-4F10-A1D0-1932F43ED7DA}"/>
              </a:ext>
            </a:extLst>
          </p:cNvPr>
          <p:cNvSpPr/>
          <p:nvPr/>
        </p:nvSpPr>
        <p:spPr>
          <a:xfrm>
            <a:off x="6825576" y="1821901"/>
            <a:ext cx="33791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檢視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的程式碼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EC79E22-EB50-40FF-A35D-360F93C4D2FC}"/>
              </a:ext>
            </a:extLst>
          </p:cNvPr>
          <p:cNvSpPr txBox="1"/>
          <p:nvPr/>
        </p:nvSpPr>
        <p:spPr>
          <a:xfrm>
            <a:off x="6117937" y="1806513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21C00F3-E402-4328-9C3F-096C4AA44A6E}"/>
              </a:ext>
            </a:extLst>
          </p:cNvPr>
          <p:cNvSpPr/>
          <p:nvPr/>
        </p:nvSpPr>
        <p:spPr>
          <a:xfrm>
            <a:off x="6829487" y="2114288"/>
            <a:ext cx="18918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啟動開發者工具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打開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 Tab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選取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(index)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檔案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index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原始碼內容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02395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Network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頁面的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HTTP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要求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與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回應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內容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可以確認瀏覽器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(Browser)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與伺服器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(Server)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的通訊內容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3" y="3753748"/>
            <a:ext cx="4209207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37" y="3753748"/>
            <a:ext cx="4275811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75502" y="3492138"/>
            <a:ext cx="4674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在開啟開發者工具的狀態下，按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F5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重新載入頁面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右矢印 20"/>
          <p:cNvSpPr/>
          <p:nvPr/>
        </p:nvSpPr>
        <p:spPr>
          <a:xfrm>
            <a:off x="5185303" y="4738777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5656750" y="3506160"/>
            <a:ext cx="448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可以在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Tab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裡看到詳細的通訊內容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F9F910D-E918-4796-8A4B-A663A6EABE6A}"/>
              </a:ext>
            </a:extLst>
          </p:cNvPr>
          <p:cNvSpPr/>
          <p:nvPr/>
        </p:nvSpPr>
        <p:spPr>
          <a:xfrm>
            <a:off x="8484887" y="6202055"/>
            <a:ext cx="3100922" cy="493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6E7AA66-C0A9-4A97-8911-15EDC0C42359}"/>
              </a:ext>
            </a:extLst>
          </p:cNvPr>
          <p:cNvSpPr/>
          <p:nvPr/>
        </p:nvSpPr>
        <p:spPr>
          <a:xfrm>
            <a:off x="9243038" y="6274448"/>
            <a:ext cx="2242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跟著上述的範例試一次看看吧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282024-83BC-49CA-B979-BF53D9BC29F0}"/>
              </a:ext>
            </a:extLst>
          </p:cNvPr>
          <p:cNvSpPr txBox="1"/>
          <p:nvPr/>
        </p:nvSpPr>
        <p:spPr>
          <a:xfrm>
            <a:off x="8535399" y="6259060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26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30044" y="348617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要素選擇及瀏覽裝置變換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要素選擇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：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此功能開啟後，將滑鼠移到想了解的畫面要素時，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裡面的對應要素會被強調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highlight)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瀏覽裝置變換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：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可以模擬以平板電腦，大螢幕，或手機瀏覽此網頁時的樣子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847758" y="1716032"/>
            <a:ext cx="2573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以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iPhone X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瀏覽此頁面的結果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74" y="2118407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7949" r="51476"/>
          <a:stretch/>
        </p:blipFill>
        <p:spPr>
          <a:xfrm>
            <a:off x="5419132" y="2702011"/>
            <a:ext cx="249585" cy="210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5432530" y="3054147"/>
            <a:ext cx="248290" cy="263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759" y="2006963"/>
            <a:ext cx="4428735" cy="272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7"/>
          <a:srcRect t="3746"/>
          <a:stretch/>
        </p:blipFill>
        <p:spPr>
          <a:xfrm>
            <a:off x="1750428" y="4129000"/>
            <a:ext cx="4418099" cy="228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737679" y="3876716"/>
            <a:ext cx="2190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要素選擇及強調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1B156C-B12C-46B7-B7EE-1E3DBC2BE709}"/>
              </a:ext>
            </a:extLst>
          </p:cNvPr>
          <p:cNvSpPr/>
          <p:nvPr/>
        </p:nvSpPr>
        <p:spPr>
          <a:xfrm>
            <a:off x="6926220" y="5066700"/>
            <a:ext cx="4687746" cy="118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4BB9178-C8B9-425F-A191-DC34CDF7E839}"/>
              </a:ext>
            </a:extLst>
          </p:cNvPr>
          <p:cNvSpPr/>
          <p:nvPr/>
        </p:nvSpPr>
        <p:spPr>
          <a:xfrm>
            <a:off x="7684371" y="5139093"/>
            <a:ext cx="4090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以不同裝置檢視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的要素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3F4A4-6EB7-4F8C-B5F4-708E87B46080}"/>
              </a:ext>
            </a:extLst>
          </p:cNvPr>
          <p:cNvSpPr txBox="1"/>
          <p:nvPr/>
        </p:nvSpPr>
        <p:spPr>
          <a:xfrm>
            <a:off x="6976732" y="5123705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E9259D2-BF9E-44B2-8207-CFE33C8D46AB}"/>
              </a:ext>
            </a:extLst>
          </p:cNvPr>
          <p:cNvSpPr/>
          <p:nvPr/>
        </p:nvSpPr>
        <p:spPr>
          <a:xfrm>
            <a:off x="7688282" y="5431480"/>
            <a:ext cx="3007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啟動開發者工具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點擊瀏覽裝置變換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選擇你想要試的裝置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(iPad, Galaxy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等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12603AA-26B8-46D7-8E91-9BD57CBBF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9341384" y="5554671"/>
            <a:ext cx="248290" cy="263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98652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905</Words>
  <Application>Microsoft Office PowerPoint</Application>
  <PresentationFormat>ワイド画面</PresentationFormat>
  <Paragraphs>114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メイリオ</vt:lpstr>
      <vt:lpstr>Arial</vt:lpstr>
      <vt:lpstr>Calibri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柏青 楊</cp:lastModifiedBy>
  <cp:revision>135</cp:revision>
  <dcterms:created xsi:type="dcterms:W3CDTF">2018-04-24T17:14:44Z</dcterms:created>
  <dcterms:modified xsi:type="dcterms:W3CDTF">2019-09-23T12:43:35Z</dcterms:modified>
</cp:coreProperties>
</file>